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30"/>
  </p:notesMasterIdLst>
  <p:sldIdLst>
    <p:sldId id="256" r:id="rId6"/>
    <p:sldId id="312" r:id="rId7"/>
    <p:sldId id="365" r:id="rId8"/>
    <p:sldId id="348" r:id="rId9"/>
    <p:sldId id="293" r:id="rId10"/>
    <p:sldId id="320" r:id="rId11"/>
    <p:sldId id="329" r:id="rId12"/>
    <p:sldId id="360" r:id="rId13"/>
    <p:sldId id="362" r:id="rId14"/>
    <p:sldId id="358" r:id="rId15"/>
    <p:sldId id="357" r:id="rId16"/>
    <p:sldId id="359" r:id="rId17"/>
    <p:sldId id="361" r:id="rId18"/>
    <p:sldId id="350" r:id="rId19"/>
    <p:sldId id="305" r:id="rId20"/>
    <p:sldId id="307" r:id="rId21"/>
    <p:sldId id="351" r:id="rId22"/>
    <p:sldId id="315" r:id="rId23"/>
    <p:sldId id="316" r:id="rId24"/>
    <p:sldId id="355" r:id="rId25"/>
    <p:sldId id="363" r:id="rId26"/>
    <p:sldId id="354" r:id="rId27"/>
    <p:sldId id="340" r:id="rId28"/>
    <p:sldId id="36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87"/>
    <p:restoredTop sz="84928"/>
  </p:normalViewPr>
  <p:slideViewPr>
    <p:cSldViewPr snapToGrid="0">
      <p:cViewPr varScale="1">
        <p:scale>
          <a:sx n="135" d="100"/>
          <a:sy n="135" d="100"/>
        </p:scale>
        <p:origin x="9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E6FC-C58D-CA46-93FA-98E1AAB1BA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0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BFC60D-A1EF-2242-9346-4F46FF15170B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58B4-AF5F-70D1-B0FC-3626AFC3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.</a:t>
            </a:r>
            <a:r>
              <a:rPr lang="en-US" b="1" dirty="0" err="1">
                <a:latin typeface="Century Gothic" panose="020B0502020202020204" pitchFamily="34" charset="0"/>
              </a:rPr>
              <a:t>condarc</a:t>
            </a:r>
            <a:r>
              <a:rPr lang="en-US" b="1" dirty="0">
                <a:latin typeface="Century Gothic" panose="020B0502020202020204" pitchFamily="34" charset="0"/>
              </a:rPr>
              <a:t> file?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5DB83-EC35-6DA2-5DE0-706FAEE43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sz="3000" dirty="0"/>
              <a:t>The file “.</a:t>
            </a:r>
            <a:r>
              <a:rPr lang="en-US" sz="3000" dirty="0" err="1"/>
              <a:t>condarc</a:t>
            </a:r>
            <a:r>
              <a:rPr lang="en-US" sz="3000" dirty="0"/>
              <a:t>” is a special file that specifies configurations for </a:t>
            </a:r>
            <a:r>
              <a:rPr lang="en-US" sz="3000" dirty="0" err="1"/>
              <a:t>Conda</a:t>
            </a:r>
            <a:r>
              <a:rPr lang="en-US" sz="3000" dirty="0"/>
              <a:t> and Mamba </a:t>
            </a:r>
          </a:p>
          <a:p>
            <a:pPr lvl="1"/>
            <a:r>
              <a:rPr lang="en-US" dirty="0"/>
              <a:t>Specifies items such as </a:t>
            </a:r>
            <a:r>
              <a:rPr lang="en-US" u="sng" dirty="0"/>
              <a:t>where to store installed packages and environments</a:t>
            </a:r>
          </a:p>
          <a:p>
            <a:pPr lvl="1"/>
            <a:r>
              <a:rPr lang="en-US" dirty="0"/>
              <a:t>Located in your Home directory, </a:t>
            </a:r>
            <a:r>
              <a:rPr lang="en-US" b="1" dirty="0">
                <a:solidFill>
                  <a:srgbClr val="0070C0"/>
                </a:solidFill>
              </a:rPr>
              <a:t>/home/$USER/.</a:t>
            </a:r>
            <a:r>
              <a:rPr lang="en-US" b="1" dirty="0" err="1">
                <a:solidFill>
                  <a:srgbClr val="0070C0"/>
                </a:solidFill>
              </a:rPr>
              <a:t>condarc</a:t>
            </a:r>
            <a:endParaRPr lang="en-US" dirty="0"/>
          </a:p>
          <a:p>
            <a:pPr lvl="2"/>
            <a:r>
              <a:rPr lang="en-US" sz="2400" dirty="0"/>
              <a:t>We create it for you, if it doesn’t exist, with the content: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A120-C239-B76E-975A-D7479C85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EA0B2-02F8-2BC8-5B9C-DCD8FD7C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54777E-63AF-DC2E-8A83-7A289A9390D2}"/>
              </a:ext>
            </a:extLst>
          </p:cNvPr>
          <p:cNvGrpSpPr/>
          <p:nvPr/>
        </p:nvGrpSpPr>
        <p:grpSpPr>
          <a:xfrm>
            <a:off x="2136397" y="4064306"/>
            <a:ext cx="8713856" cy="1763865"/>
            <a:chOff x="1863084" y="4469527"/>
            <a:chExt cx="9717025" cy="14133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6E2534-9060-A0D2-DF93-16C46160F6A9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8A9B9A-FA49-F328-C43F-0293053D0CAC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48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FA4-392D-C1B5-89D2-FBB13D7C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301"/>
            <a:ext cx="10515600" cy="1325563"/>
          </a:xfrm>
        </p:spPr>
        <p:txBody>
          <a:bodyPr/>
          <a:lstStyle/>
          <a:p>
            <a:r>
              <a:rPr lang="en-US" b="1" dirty="0"/>
              <a:t>Getting access to </a:t>
            </a:r>
            <a:r>
              <a:rPr lang="en-US" b="1" dirty="0" err="1"/>
              <a:t>Conda</a:t>
            </a:r>
            <a:r>
              <a:rPr lang="en-US" b="1" dirty="0"/>
              <a:t> and Mamba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593F-0494-A3F6-76BC-6231A7BB0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2832"/>
            <a:ext cx="10515600" cy="3783324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On CURC systems </a:t>
            </a:r>
            <a:r>
              <a:rPr lang="en-US" sz="3000" dirty="0" err="1"/>
              <a:t>Conda</a:t>
            </a:r>
            <a:r>
              <a:rPr lang="en-US" sz="3000" dirty="0"/>
              <a:t> and Mamba are made available through modules</a:t>
            </a:r>
          </a:p>
          <a:p>
            <a:r>
              <a:rPr lang="en-US" sz="2800" b="1" u="sng" dirty="0"/>
              <a:t>We highly recommend using these modules </a:t>
            </a:r>
          </a:p>
          <a:p>
            <a:pPr lvl="1"/>
            <a:r>
              <a:rPr lang="en-US" sz="2800" dirty="0"/>
              <a:t>Redirects output produced by </a:t>
            </a:r>
            <a:r>
              <a:rPr lang="en-US" sz="2800" dirty="0" err="1"/>
              <a:t>Conda</a:t>
            </a:r>
            <a:r>
              <a:rPr lang="en-US" sz="2800" dirty="0"/>
              <a:t> and Mamba</a:t>
            </a:r>
          </a:p>
          <a:p>
            <a:pPr lvl="1"/>
            <a:r>
              <a:rPr lang="en-US" sz="2800" dirty="0"/>
              <a:t>Creates useful variables</a:t>
            </a:r>
          </a:p>
          <a:p>
            <a:pPr lvl="1"/>
            <a:r>
              <a:rPr lang="en-US" sz="2800" dirty="0"/>
              <a:t>Creates the “.</a:t>
            </a:r>
            <a:r>
              <a:rPr lang="en-US" sz="2800" dirty="0" err="1"/>
              <a:t>condarc</a:t>
            </a:r>
            <a:r>
              <a:rPr lang="en-US" sz="2800" dirty="0"/>
              <a:t>” file, if it doesn’t exist</a:t>
            </a:r>
          </a:p>
          <a:p>
            <a:pPr lvl="1"/>
            <a:r>
              <a:rPr lang="en-US" sz="2800" dirty="0"/>
              <a:t>They are easier than installing it yourself!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D5A57-8740-A485-6BF8-230D2C3C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11302-E3B1-E078-3430-EA563C38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5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DA6D-40BA-50E7-7C1F-6A1312E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121"/>
            <a:ext cx="10515600" cy="1325563"/>
          </a:xfrm>
        </p:spPr>
        <p:txBody>
          <a:bodyPr/>
          <a:lstStyle/>
          <a:p>
            <a:r>
              <a:rPr lang="en-US" b="1" dirty="0" err="1"/>
              <a:t>Conda</a:t>
            </a:r>
            <a:r>
              <a:rPr lang="en-US" b="1" dirty="0"/>
              <a:t> and Mamba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56DF8-4BDE-8648-6FDF-B836FC52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514"/>
            <a:ext cx="10515600" cy="4652163"/>
          </a:xfrm>
        </p:spPr>
        <p:txBody>
          <a:bodyPr>
            <a:normAutofit/>
          </a:bodyPr>
          <a:lstStyle/>
          <a:p>
            <a:r>
              <a:rPr lang="en-US" dirty="0"/>
              <a:t>You must be on a compute node to get access to modules!</a:t>
            </a:r>
          </a:p>
          <a:p>
            <a:r>
              <a:rPr lang="en-US" dirty="0" err="1"/>
              <a:t>Conda</a:t>
            </a:r>
            <a:r>
              <a:rPr lang="en-US" dirty="0"/>
              <a:t> is accessible via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Mamba is accessible via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b="1" u="sng" dirty="0"/>
              <a:t>NOTE:</a:t>
            </a:r>
            <a:r>
              <a:rPr lang="en-US" dirty="0"/>
              <a:t> Modules used to gain access to </a:t>
            </a:r>
            <a:r>
              <a:rPr lang="en-US" dirty="0" err="1"/>
              <a:t>Conda</a:t>
            </a:r>
            <a:r>
              <a:rPr lang="en-US" dirty="0"/>
              <a:t> and Mamba may change due to license changes imposed by Anaconda. We will update users if this happens.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9D096-0F5A-0887-A223-5993BECE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39A25-DA5E-F4D9-2698-7DE2FE72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ADE3F0-6F9A-673B-B343-37B74CE3AA16}"/>
              </a:ext>
            </a:extLst>
          </p:cNvPr>
          <p:cNvGrpSpPr/>
          <p:nvPr/>
        </p:nvGrpSpPr>
        <p:grpSpPr>
          <a:xfrm>
            <a:off x="1315220" y="3983432"/>
            <a:ext cx="5210312" cy="692993"/>
            <a:chOff x="1863084" y="4469527"/>
            <a:chExt cx="9717025" cy="192472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1DD61-ED4E-756B-6D52-03D88E07FEF5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DB603C-E254-555F-FCDC-9AB36AE33968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9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</a:t>
              </a:r>
              <a:r>
                <a:rPr lang="en-US" dirty="0" err="1">
                  <a:latin typeface="Monaco" pitchFamily="2" charset="77"/>
                </a:rPr>
                <a:t>mambaforge</a:t>
              </a:r>
              <a:endParaRPr lang="en-US" dirty="0">
                <a:latin typeface="Monaco" pitchFamily="2" charset="77"/>
              </a:endParaRPr>
            </a:p>
            <a:p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A4AC62A-E180-DE95-789B-50BD424FA5C3}"/>
              </a:ext>
            </a:extLst>
          </p:cNvPr>
          <p:cNvGrpSpPr/>
          <p:nvPr/>
        </p:nvGrpSpPr>
        <p:grpSpPr>
          <a:xfrm>
            <a:off x="1315220" y="2766764"/>
            <a:ext cx="5210312" cy="508882"/>
            <a:chOff x="1863084" y="4469527"/>
            <a:chExt cx="9717025" cy="14133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9BC918-D271-8BF9-5433-C43D6D7C3E84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3D882F-C47E-C58A-2EB8-678E23686A4B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527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anaconda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965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1A0D-2923-D1DE-6F53-55D17F0C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112" y="2766218"/>
            <a:ext cx="3865775" cy="1325563"/>
          </a:xfrm>
        </p:spPr>
        <p:txBody>
          <a:bodyPr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17BF-7122-F08E-4553-21D56DCF7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AD046A-7AE4-C76F-DA17-611909EF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2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load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rgbClr val="0070C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4"/>
            <a:ext cx="9717025" cy="1914356"/>
            <a:chOff x="1863084" y="4469527"/>
            <a:chExt cx="9717025" cy="155033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4207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–</a:t>
              </a:r>
              <a:r>
                <a:rPr lang="en-US" dirty="0" err="1">
                  <a:latin typeface="Monaco" pitchFamily="2" charset="77"/>
                </a:rPr>
                <a:t>ntasks</a:t>
              </a:r>
              <a:r>
                <a:rPr lang="en-US" dirty="0">
                  <a:latin typeface="Monaco" pitchFamily="2" charset="77"/>
                </a:rPr>
                <a:t>=4 --time=60:00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428475" y="2789245"/>
            <a:ext cx="11505859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301554" y="3423964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1326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 using </a:t>
            </a:r>
            <a:r>
              <a:rPr lang="en-US" sz="36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conda</a:t>
            </a:r>
            <a:r>
              <a:rPr lang="en-US" sz="36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 install 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Install latest version available: </a:t>
            </a:r>
          </a:p>
          <a:p>
            <a:pPr marL="0" indent="0">
              <a:buNone/>
            </a:pPr>
            <a:endParaRPr lang="en-US" sz="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r>
              <a:rPr lang="en-US" sz="3600" dirty="0">
                <a:latin typeface="Century Gothic" panose="020B0502020202020204" pitchFamily="34" charset="0"/>
              </a:rPr>
              <a:t>Install a specific version:</a:t>
            </a: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493D32F-3DAC-91D4-6DBF-F3BC688EB005}"/>
              </a:ext>
            </a:extLst>
          </p:cNvPr>
          <p:cNvGrpSpPr/>
          <p:nvPr/>
        </p:nvGrpSpPr>
        <p:grpSpPr>
          <a:xfrm>
            <a:off x="1128957" y="3505104"/>
            <a:ext cx="8194152" cy="1034818"/>
            <a:chOff x="648457" y="2902829"/>
            <a:chExt cx="10895086" cy="284057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B387615-E2E8-AA88-1499-FC001738031C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E2D70577-F4A1-0BF0-DF18-5D9FA5B6DB0D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[monaghaa@c3cpu-a5-u28-1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B6A052-A995-5B7F-A822-F377F9CC5021}"/>
              </a:ext>
            </a:extLst>
          </p:cNvPr>
          <p:cNvGrpSpPr/>
          <p:nvPr/>
        </p:nvGrpSpPr>
        <p:grpSpPr>
          <a:xfrm>
            <a:off x="1128957" y="4957385"/>
            <a:ext cx="8194152" cy="1034818"/>
            <a:chOff x="648457" y="2902829"/>
            <a:chExt cx="10895086" cy="284057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BC407F9-43C9-A3F3-AD84-E7B02A93C496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A3C5E730-5223-00FC-0EA1-9859D718F9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[monaghaa@c3cpu-a5-u28-1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pandas==2.2.0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pip installs should be done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569877" y="3979043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rgbClr val="0070C0"/>
                </a:solidFill>
                <a:latin typeface="Century Gothic" panose="020B0502020202020204" pitchFamily="34" charset="0"/>
              </a:rPr>
              <a:t>pip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to install latest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690688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   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   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   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   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   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   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55" y="187297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59087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20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23297" y="2233376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274468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168300" y="2870217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19280-378F-B883-2105-BA4C6005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731630" cy="1325563"/>
          </a:xfrm>
        </p:spPr>
        <p:txBody>
          <a:bodyPr>
            <a:normAutofit/>
          </a:bodyPr>
          <a:lstStyle/>
          <a:p>
            <a:r>
              <a:rPr lang="en-US" dirty="0"/>
              <a:t>Using environments in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810F6-7F32-7A40-93BF-A2A670830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646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Open OnDemand users can utilize their environments in </a:t>
            </a:r>
            <a:r>
              <a:rPr lang="en-US" dirty="0" err="1"/>
              <a:t>Jupyter</a:t>
            </a:r>
            <a:r>
              <a:rPr lang="en-US" dirty="0"/>
              <a:t> sessions. This can be done using two different methods:</a:t>
            </a:r>
          </a:p>
          <a:p>
            <a:pPr lvl="1"/>
            <a:r>
              <a:rPr lang="en-US" dirty="0"/>
              <a:t>Specifying the environment name in the “</a:t>
            </a:r>
            <a:r>
              <a:rPr lang="en-US" dirty="0" err="1"/>
              <a:t>Conda</a:t>
            </a:r>
            <a:r>
              <a:rPr lang="en-US" dirty="0"/>
              <a:t> environment” field</a:t>
            </a:r>
          </a:p>
          <a:p>
            <a:pPr lvl="2"/>
            <a:r>
              <a:rPr lang="en-US" dirty="0"/>
              <a:t>Allows you to launch the notebook from within your environment </a:t>
            </a:r>
          </a:p>
          <a:p>
            <a:pPr lvl="2"/>
            <a:r>
              <a:rPr lang="en-US" dirty="0"/>
              <a:t>Needed for some </a:t>
            </a:r>
            <a:r>
              <a:rPr lang="en-US" dirty="0" err="1"/>
              <a:t>Jupyter</a:t>
            </a:r>
            <a:r>
              <a:rPr lang="en-US" dirty="0"/>
              <a:t> extensions</a:t>
            </a:r>
          </a:p>
          <a:p>
            <a:pPr lvl="1"/>
            <a:r>
              <a:rPr lang="en-US" dirty="0"/>
              <a:t>Create a </a:t>
            </a:r>
            <a:r>
              <a:rPr lang="en-US" dirty="0" err="1"/>
              <a:t>Jupyter</a:t>
            </a:r>
            <a:r>
              <a:rPr lang="en-US" dirty="0"/>
              <a:t> Kernel </a:t>
            </a:r>
          </a:p>
          <a:p>
            <a:pPr lvl="2"/>
            <a:r>
              <a:rPr lang="en-US" dirty="0"/>
              <a:t>Allows you to switch between different environments while in a notebook</a:t>
            </a:r>
          </a:p>
          <a:p>
            <a:pPr lvl="2"/>
            <a:r>
              <a:rPr lang="en-US" dirty="0"/>
              <a:t>May prevent some </a:t>
            </a:r>
            <a:r>
              <a:rPr lang="en-US" dirty="0" err="1"/>
              <a:t>Jupyter</a:t>
            </a:r>
            <a:r>
              <a:rPr lang="en-US" dirty="0"/>
              <a:t> extensions from working</a:t>
            </a:r>
          </a:p>
          <a:p>
            <a:r>
              <a:rPr lang="en-US" dirty="0"/>
              <a:t>Both methods are described at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curc.readthedocs.io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en</a:t>
            </a:r>
            <a:r>
              <a:rPr lang="en-US" dirty="0">
                <a:solidFill>
                  <a:srgbClr val="0070C0"/>
                </a:solidFill>
              </a:rPr>
              <a:t>/latest/</a:t>
            </a:r>
            <a:r>
              <a:rPr lang="en-US" dirty="0" err="1">
                <a:solidFill>
                  <a:srgbClr val="0070C0"/>
                </a:solidFill>
              </a:rPr>
              <a:t>open_ondemand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jupyter_session.html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960F9-D043-7069-698E-3160A5E02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C3150-F7FA-00CE-1D45-227A6F0B0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3155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0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entury Gothic"/>
              </a:rPr>
              <a:t>You may have to use different channels and change channel order</a:t>
            </a:r>
          </a:p>
          <a:p>
            <a:r>
              <a:rPr lang="en-US" sz="3200" dirty="0">
                <a:latin typeface="Century Gothic"/>
              </a:rPr>
              <a:t>Conflicts can arise when iteratively installing packages. If this happens create a new environment and install the package that causes conflicts first.</a:t>
            </a:r>
          </a:p>
          <a:p>
            <a:r>
              <a:rPr lang="en-US" sz="3200" dirty="0">
                <a:latin typeface="Century Gothic"/>
              </a:rPr>
              <a:t>Use Mamba to accelerate installations</a:t>
            </a:r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556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rful mountains and lake">
            <a:extLst>
              <a:ext uri="{FF2B5EF4-FFF2-40B4-BE49-F238E27FC236}">
                <a16:creationId xmlns:a16="http://schemas.microsoft.com/office/drawing/2014/main" id="{2E2F5D57-7FE2-85C9-6B2A-2A04A6F82D7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25000"/>
          </a:blip>
          <a:srcRect t="252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FF52A-02DF-E45E-EA2E-4E3D4EEBA71E}"/>
              </a:ext>
            </a:extLst>
          </p:cNvPr>
          <p:cNvSpPr txBox="1"/>
          <p:nvPr/>
        </p:nvSpPr>
        <p:spPr>
          <a:xfrm>
            <a:off x="2681844" y="168412"/>
            <a:ext cx="682831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Atkinson Hyperlegible" pitchFamily="2" charset="0"/>
              </a:rPr>
              <a:t>Meet the User Support Team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5AF1B0-D8A7-0C23-DE18-C13008317D1D}"/>
              </a:ext>
            </a:extLst>
          </p:cNvPr>
          <p:cNvGrpSpPr/>
          <p:nvPr/>
        </p:nvGrpSpPr>
        <p:grpSpPr>
          <a:xfrm>
            <a:off x="1311826" y="1056085"/>
            <a:ext cx="9568346" cy="4745824"/>
            <a:chOff x="1309718" y="1306154"/>
            <a:chExt cx="9568346" cy="4745824"/>
          </a:xfrm>
        </p:grpSpPr>
        <p:pic>
          <p:nvPicPr>
            <p:cNvPr id="3" name="Picture 2" descr="A person in a red blouse&#10;&#10;Description automatically generated">
              <a:extLst>
                <a:ext uri="{FF2B5EF4-FFF2-40B4-BE49-F238E27FC236}">
                  <a16:creationId xmlns:a16="http://schemas.microsoft.com/office/drawing/2014/main" id="{4A101CF4-716B-84EC-F577-523597663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718" y="1374009"/>
              <a:ext cx="1529553" cy="1920834"/>
            </a:xfrm>
            <a:prstGeom prst="rect">
              <a:avLst/>
            </a:prstGeom>
          </p:spPr>
        </p:pic>
        <p:pic>
          <p:nvPicPr>
            <p:cNvPr id="7" name="Picture 6" descr="A person in a blue shirt and tie&#10;&#10;Description automatically generated">
              <a:extLst>
                <a:ext uri="{FF2B5EF4-FFF2-40B4-BE49-F238E27FC236}">
                  <a16:creationId xmlns:a16="http://schemas.microsoft.com/office/drawing/2014/main" id="{3C04B7E9-578E-C51B-0814-B5F6BD3EA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188" r="13254" b="3616"/>
            <a:stretch/>
          </p:blipFill>
          <p:spPr>
            <a:xfrm>
              <a:off x="3987950" y="1367272"/>
              <a:ext cx="1529553" cy="1899826"/>
            </a:xfrm>
            <a:prstGeom prst="rect">
              <a:avLst/>
            </a:prstGeom>
          </p:spPr>
        </p:pic>
        <p:pic>
          <p:nvPicPr>
            <p:cNvPr id="9" name="Picture 8" descr="A person with glasses smiling&#10;&#10;Description automatically generated">
              <a:extLst>
                <a:ext uri="{FF2B5EF4-FFF2-40B4-BE49-F238E27FC236}">
                  <a16:creationId xmlns:a16="http://schemas.microsoft.com/office/drawing/2014/main" id="{6852E715-CC47-3DF4-05B8-B1BF1E9E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4260" t="2962" r="1259" b="6761"/>
            <a:stretch/>
          </p:blipFill>
          <p:spPr>
            <a:xfrm>
              <a:off x="6666182" y="1367272"/>
              <a:ext cx="1529554" cy="1882899"/>
            </a:xfrm>
            <a:prstGeom prst="rect">
              <a:avLst/>
            </a:prstGeom>
          </p:spPr>
        </p:pic>
        <p:pic>
          <p:nvPicPr>
            <p:cNvPr id="12" name="Picture 11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691C66EC-62C6-F6EA-56D2-E087FC072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844" r="8704"/>
            <a:stretch/>
          </p:blipFill>
          <p:spPr>
            <a:xfrm>
              <a:off x="9344415" y="1306154"/>
              <a:ext cx="1533649" cy="1882899"/>
            </a:xfrm>
            <a:prstGeom prst="rect">
              <a:avLst/>
            </a:prstGeom>
          </p:spPr>
        </p:pic>
        <p:pic>
          <p:nvPicPr>
            <p:cNvPr id="14" name="Picture 13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73EF5283-2A79-97D5-CBC7-912DFCFD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-765" t="12365" r="15595" b="7416"/>
            <a:stretch/>
          </p:blipFill>
          <p:spPr>
            <a:xfrm>
              <a:off x="1309718" y="4126860"/>
              <a:ext cx="1529553" cy="1920834"/>
            </a:xfrm>
            <a:prstGeom prst="rect">
              <a:avLst/>
            </a:prstGeom>
          </p:spPr>
        </p:pic>
        <p:pic>
          <p:nvPicPr>
            <p:cNvPr id="4" name="Picture 3" descr="A person in a white shirt and tie&#10;&#10;Description automatically generated">
              <a:extLst>
                <a:ext uri="{FF2B5EF4-FFF2-40B4-BE49-F238E27FC236}">
                  <a16:creationId xmlns:a16="http://schemas.microsoft.com/office/drawing/2014/main" id="{F66F9408-D192-FBB2-C8C1-668F7CE9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2500" r="18782" b="13315"/>
            <a:stretch/>
          </p:blipFill>
          <p:spPr>
            <a:xfrm>
              <a:off x="3987950" y="4131144"/>
              <a:ext cx="1531057" cy="1920834"/>
            </a:xfrm>
            <a:prstGeom prst="rect">
              <a:avLst/>
            </a:prstGeom>
          </p:spPr>
        </p:pic>
        <p:pic>
          <p:nvPicPr>
            <p:cNvPr id="11" name="Picture 10" descr="A person standing on a boat in front of a city&#10;&#10;Description automatically generated">
              <a:extLst>
                <a:ext uri="{FF2B5EF4-FFF2-40B4-BE49-F238E27FC236}">
                  <a16:creationId xmlns:a16="http://schemas.microsoft.com/office/drawing/2014/main" id="{EB5E389A-3CEA-1F3E-CC10-45D4CF490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5438" t="46837" r="25345" b="7410"/>
            <a:stretch/>
          </p:blipFill>
          <p:spPr>
            <a:xfrm>
              <a:off x="6664679" y="4131143"/>
              <a:ext cx="1531057" cy="1920835"/>
            </a:xfrm>
            <a:prstGeom prst="rect">
              <a:avLst/>
            </a:prstGeom>
          </p:spPr>
        </p:pic>
        <p:pic>
          <p:nvPicPr>
            <p:cNvPr id="15" name="Picture 14" descr="A person in a green dress&#10;&#10;Description automatically generated">
              <a:extLst>
                <a:ext uri="{FF2B5EF4-FFF2-40B4-BE49-F238E27FC236}">
                  <a16:creationId xmlns:a16="http://schemas.microsoft.com/office/drawing/2014/main" id="{94179150-44EA-3B36-4875-902F7EAB8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8123" r="17472" b="31871"/>
            <a:stretch/>
          </p:blipFill>
          <p:spPr>
            <a:xfrm>
              <a:off x="9344415" y="4131143"/>
              <a:ext cx="1529554" cy="192083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9485A5C-4BC6-AA79-0C3E-7F1625A59597}"/>
              </a:ext>
            </a:extLst>
          </p:cNvPr>
          <p:cNvSpPr txBox="1"/>
          <p:nvPr/>
        </p:nvSpPr>
        <p:spPr>
          <a:xfrm>
            <a:off x="131182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Layla Freeborn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6B97E5-1C1E-8801-4F96-7D13AB97484B}"/>
              </a:ext>
            </a:extLst>
          </p:cNvPr>
          <p:cNvSpPr txBox="1"/>
          <p:nvPr/>
        </p:nvSpPr>
        <p:spPr>
          <a:xfrm>
            <a:off x="398855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Brandon Reyes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27A95-F58E-DBA5-EC1E-6702E1BAB917}"/>
              </a:ext>
            </a:extLst>
          </p:cNvPr>
          <p:cNvSpPr txBox="1"/>
          <p:nvPr/>
        </p:nvSpPr>
        <p:spPr>
          <a:xfrm>
            <a:off x="666528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Andy Monaghan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D0BF9-A7F5-B626-6933-D066B9EB39F7}"/>
              </a:ext>
            </a:extLst>
          </p:cNvPr>
          <p:cNvSpPr txBox="1"/>
          <p:nvPr/>
        </p:nvSpPr>
        <p:spPr>
          <a:xfrm>
            <a:off x="934201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Michael Schneider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D132CE-2F6F-8C2F-D5C1-18C5946F0963}"/>
              </a:ext>
            </a:extLst>
          </p:cNvPr>
          <p:cNvSpPr txBox="1"/>
          <p:nvPr/>
        </p:nvSpPr>
        <p:spPr>
          <a:xfrm>
            <a:off x="1311825" y="5908817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John </a:t>
            </a:r>
          </a:p>
          <a:p>
            <a:pPr algn="ctr"/>
            <a:r>
              <a:rPr lang="en-US" dirty="0"/>
              <a:t>Reiland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FC82C-B186-A84B-F605-F50B1CE77C35}"/>
              </a:ext>
            </a:extLst>
          </p:cNvPr>
          <p:cNvSpPr txBox="1"/>
          <p:nvPr/>
        </p:nvSpPr>
        <p:spPr>
          <a:xfrm>
            <a:off x="3988555" y="593082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Dylan Gottlieb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D56D2D-CCF6-D778-D7B2-87FF81C1DA27}"/>
              </a:ext>
            </a:extLst>
          </p:cNvPr>
          <p:cNvSpPr txBox="1"/>
          <p:nvPr/>
        </p:nvSpPr>
        <p:spPr>
          <a:xfrm>
            <a:off x="6665285" y="5908816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Mohal Khandelwal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D58B31-9795-35E1-0571-74DD68451E2B}"/>
              </a:ext>
            </a:extLst>
          </p:cNvPr>
          <p:cNvSpPr txBox="1"/>
          <p:nvPr/>
        </p:nvSpPr>
        <p:spPr>
          <a:xfrm>
            <a:off x="9350619" y="590932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Ragan </a:t>
            </a:r>
          </a:p>
          <a:p>
            <a:pPr algn="ctr"/>
            <a:r>
              <a:rPr lang="en-US" dirty="0"/>
              <a:t>Lee</a:t>
            </a:r>
          </a:p>
        </p:txBody>
      </p:sp>
      <p:pic>
        <p:nvPicPr>
          <p:cNvPr id="26" name="Picture 2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F93EF16-959D-057F-FB84-D16A800238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955" y="111440"/>
            <a:ext cx="2007576" cy="3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8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and Blanca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ssh &lt;username&gt;@</a:t>
              </a:r>
              <a:r>
                <a:rPr lang="en-US" dirty="0" err="1">
                  <a:latin typeface="Monaco" pitchFamily="2" charset="77"/>
                </a:rPr>
                <a:t>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10EC9-A571-D633-6041-AF8F9176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Century Gothic" panose="020B0502020202020204" pitchFamily="34" charset="0"/>
              </a:rPr>
              <a:t>What are </a:t>
            </a:r>
            <a:r>
              <a:rPr lang="en-US" sz="4400" b="1" dirty="0" err="1">
                <a:latin typeface="Century Gothic" panose="020B0502020202020204" pitchFamily="34" charset="0"/>
              </a:rPr>
              <a:t>Conda</a:t>
            </a:r>
            <a:r>
              <a:rPr lang="en-US" sz="4400" b="1" dirty="0">
                <a:latin typeface="Century Gothic" panose="020B0502020202020204" pitchFamily="34" charset="0"/>
              </a:rPr>
              <a:t> and Mamba?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FF4D8-C6D3-3CC2-E1BD-D87D7BB5B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07484-45F5-33A2-EFC6-6F73EEA8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BA83B-361D-F27A-48C5-E6DD7768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14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7F1A-36BA-6DA7-A652-AFE70C8E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we use Mamba?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D867D-7375-B379-3E0B-9690D2356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Mamba is a faster and more robust package manager in comparison to </a:t>
            </a:r>
            <a:r>
              <a:rPr lang="en-US" dirty="0" err="1"/>
              <a:t>Conda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It is fully compatible with </a:t>
            </a:r>
            <a:r>
              <a:rPr lang="en-US" dirty="0" err="1"/>
              <a:t>Conda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Supports </a:t>
            </a:r>
            <a:r>
              <a:rPr lang="en-US" b="1" u="sng" dirty="0"/>
              <a:t>most</a:t>
            </a:r>
            <a:r>
              <a:rPr lang="en-US" dirty="0"/>
              <a:t> of </a:t>
            </a:r>
            <a:r>
              <a:rPr lang="en-US" dirty="0" err="1"/>
              <a:t>Conda’s</a:t>
            </a:r>
            <a:r>
              <a:rPr lang="en-US" dirty="0"/>
              <a:t> commands</a:t>
            </a:r>
          </a:p>
          <a:p>
            <a:pPr lvl="1"/>
            <a:r>
              <a:rPr lang="en-US" dirty="0"/>
              <a:t>In most cases, Mamba can be used as a drop-in replacement for </a:t>
            </a:r>
            <a:r>
              <a:rPr lang="en-US" dirty="0" err="1"/>
              <a:t>Conda</a:t>
            </a:r>
            <a:endParaRPr lang="en-US" dirty="0"/>
          </a:p>
          <a:p>
            <a:pPr lvl="2"/>
            <a:r>
              <a:rPr lang="en-US" dirty="0"/>
              <a:t>i.e. replace “</a:t>
            </a:r>
            <a:r>
              <a:rPr lang="en-US" dirty="0" err="1"/>
              <a:t>conda</a:t>
            </a:r>
            <a:r>
              <a:rPr lang="en-US" dirty="0"/>
              <a:t>” with “mamba” in commands</a:t>
            </a:r>
          </a:p>
          <a:p>
            <a:pPr marL="914400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a more detailed overview of Mamba's capabilities, please see: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mamba.readthedocs.io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12077-61D1-81AE-6A7D-021F9BD1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241738-AB85-8475-9AD3-E0C3C2EC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53103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1914</TotalTime>
  <Words>1462</Words>
  <Application>Microsoft Macintosh PowerPoint</Application>
  <PresentationFormat>Widescreen</PresentationFormat>
  <Paragraphs>257</Paragraphs>
  <Slides>24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Aptos</vt:lpstr>
      <vt:lpstr>Aptos Display</vt:lpstr>
      <vt:lpstr>Arial</vt:lpstr>
      <vt:lpstr>Arial Black</vt:lpstr>
      <vt:lpstr>Atkinson Hyperlegible</vt:lpstr>
      <vt:lpstr>Calibri</vt:lpstr>
      <vt:lpstr>Cambria Math</vt:lpstr>
      <vt:lpstr>Century Gothic</vt:lpstr>
      <vt:lpstr>Monaco</vt:lpstr>
      <vt:lpstr>CUB Content </vt:lpstr>
      <vt:lpstr>Custom Design</vt:lpstr>
      <vt:lpstr>Installing software on Alpine with Conda and Mamba</vt:lpstr>
      <vt:lpstr>Installing software on Alpine with Conda and Mamba</vt:lpstr>
      <vt:lpstr>PowerPoint Presentation</vt:lpstr>
      <vt:lpstr>PowerPoint Presentation</vt:lpstr>
      <vt:lpstr>Session Overview </vt:lpstr>
      <vt:lpstr>Building Software on CURC Systems</vt:lpstr>
      <vt:lpstr>Logging into CU Research Computing</vt:lpstr>
      <vt:lpstr>What are Conda and Mamba?</vt:lpstr>
      <vt:lpstr>Why would we use Mamba?</vt:lpstr>
      <vt:lpstr>What is a .condarc file?</vt:lpstr>
      <vt:lpstr>Getting access to Conda and Mamba</vt:lpstr>
      <vt:lpstr>Conda and Mamba modules</vt:lpstr>
      <vt:lpstr>Demo time!</vt:lpstr>
      <vt:lpstr>Start a session and load Conda</vt:lpstr>
      <vt:lpstr>Create your first Conda environment!</vt:lpstr>
      <vt:lpstr>Installing packages</vt:lpstr>
      <vt:lpstr>Installing packages with “pip”</vt:lpstr>
      <vt:lpstr>Useful Conda Commands</vt:lpstr>
      <vt:lpstr>Useful Conda file paths on Alpine</vt:lpstr>
      <vt:lpstr>Running Alpine batch jobs with Conda</vt:lpstr>
      <vt:lpstr>Using environments in Open OnDemand</vt:lpstr>
      <vt:lpstr>Strategies for complex environments</vt:lpstr>
      <vt:lpstr>Thank you!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35</cp:revision>
  <dcterms:created xsi:type="dcterms:W3CDTF">2023-01-13T17:07:22Z</dcterms:created>
  <dcterms:modified xsi:type="dcterms:W3CDTF">2024-09-17T22:02:00Z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